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73" r:id="rId2"/>
    <p:sldId id="304" r:id="rId3"/>
    <p:sldId id="312" r:id="rId4"/>
    <p:sldId id="313" r:id="rId5"/>
    <p:sldId id="314" r:id="rId6"/>
    <p:sldId id="315" r:id="rId7"/>
    <p:sldId id="321" r:id="rId8"/>
    <p:sldId id="317" r:id="rId9"/>
    <p:sldId id="318" r:id="rId10"/>
    <p:sldId id="316" r:id="rId11"/>
    <p:sldId id="319" r:id="rId12"/>
    <p:sldId id="322" r:id="rId13"/>
    <p:sldId id="324" r:id="rId14"/>
    <p:sldId id="320" r:id="rId15"/>
    <p:sldId id="323" r:id="rId16"/>
    <p:sldId id="308" r:id="rId17"/>
    <p:sldId id="309" r:id="rId18"/>
    <p:sldId id="310" r:id="rId19"/>
  </p:sldIdLst>
  <p:sldSz cx="12188825" cy="6858000"/>
  <p:notesSz cx="9220200" cy="69342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33CCCC"/>
    <a:srgbClr val="6666CC"/>
    <a:srgbClr val="F8B4BE"/>
    <a:srgbClr val="D7FFAB"/>
    <a:srgbClr val="083D77"/>
    <a:srgbClr val="FADE4D"/>
    <a:srgbClr val="C0BFC7"/>
    <a:srgbClr val="2F303D"/>
    <a:srgbClr val="BBB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0" autoAdjust="0"/>
    <p:restoredTop sz="95948"/>
  </p:normalViewPr>
  <p:slideViewPr>
    <p:cSldViewPr snapToGrid="0" snapToObjects="1">
      <p:cViewPr varScale="1">
        <p:scale>
          <a:sx n="122" d="100"/>
          <a:sy n="122" d="100"/>
        </p:scale>
        <p:origin x="496" y="208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-Marketing-Cloud/Summit2018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Headless Adobe Experience Manager – Beyond the Browser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Stopp | Technical Architect – Delivery Excellence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Instance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Create Content Fragment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Summarize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Associated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235EFB-3304-BE48-8AD7-5D0A2B6F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97" y="1981969"/>
            <a:ext cx="4417962" cy="2550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E3797-5B52-C244-90AA-38320B9F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03" y="1143000"/>
            <a:ext cx="3674902" cy="363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27FDB-C45C-F746-A8A1-277DB26C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5" y="4315778"/>
            <a:ext cx="7556535" cy="1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</a:t>
            </a:r>
            <a:r>
              <a:rPr lang="en-US"/>
              <a:t>– Authoring </a:t>
            </a:r>
            <a:r>
              <a:rPr lang="en-US" dirty="0"/>
              <a:t>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HTML Page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Associated Content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Service API Page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ADC20-A3DC-924A-8CF9-910C6401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18" y="1143000"/>
            <a:ext cx="4024487" cy="3241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639D9-D80B-8E4B-9D6C-47FAD8FE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3" y="3245069"/>
            <a:ext cx="2652173" cy="282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1C41E-27E0-ED4D-936A-A0FE4A69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6" y="1944414"/>
            <a:ext cx="2670091" cy="3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029200"/>
          </a:xfrm>
        </p:spPr>
        <p:txBody>
          <a:bodyPr>
            <a:normAutofit/>
          </a:bodyPr>
          <a:lstStyle/>
          <a:p>
            <a:r>
              <a:rPr lang="en-US" sz="3200" dirty="0"/>
              <a:t>No search limitations like XF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Content is copied to target Content Fragment component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Relationship managed via Multi-Site Manager library</a:t>
            </a:r>
          </a:p>
          <a:p>
            <a:pPr lvl="2"/>
            <a:r>
              <a:rPr lang="en-US" sz="2600" i="1" dirty="0">
                <a:latin typeface="Adobe Clean Light" pitchFamily="34" charset="0"/>
              </a:rPr>
              <a:t>Not</a:t>
            </a:r>
            <a:r>
              <a:rPr lang="en-US" sz="2600" dirty="0">
                <a:latin typeface="Adobe Clean Light" pitchFamily="34" charset="0"/>
              </a:rPr>
              <a:t> visible in MSM dashboard.</a:t>
            </a:r>
            <a:endParaRPr lang="en-US" sz="2600" i="1" dirty="0">
              <a:latin typeface="Adobe Clean Light" pitchFamily="34" charset="0"/>
            </a:endParaRP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AEFC8-F858-814E-A1BA-D20A50C7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89" y="3275674"/>
            <a:ext cx="9466646" cy="30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1199813" algn="l"/>
              </a:tabLst>
            </a:pPr>
            <a:r>
              <a:rPr lang="en-US" dirty="0"/>
              <a:t>Experience Fragments vs. Content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5377525" cy="5029200"/>
          </a:xfrm>
        </p:spPr>
        <p:txBody>
          <a:bodyPr>
            <a:normAutofit/>
          </a:bodyPr>
          <a:lstStyle/>
          <a:p>
            <a:pPr marL="112713" indent="0">
              <a:buNone/>
            </a:pPr>
            <a:r>
              <a:rPr lang="en-US" dirty="0"/>
              <a:t>Experience Fragments</a:t>
            </a:r>
          </a:p>
          <a:p>
            <a:pPr marL="455613" indent="-342900"/>
            <a:r>
              <a:rPr lang="en-US" sz="1800" dirty="0"/>
              <a:t>Group of components with layout that can live independently</a:t>
            </a:r>
          </a:p>
          <a:p>
            <a:pPr marL="455613" indent="-342900"/>
            <a:r>
              <a:rPr lang="en-US" sz="1800" i="1" dirty="0"/>
              <a:t>Experiences </a:t>
            </a:r>
            <a:r>
              <a:rPr lang="en-US" sz="1800" dirty="0"/>
              <a:t>for reuse.</a:t>
            </a:r>
          </a:p>
          <a:p>
            <a:pPr marL="112713" indent="0">
              <a:buNone/>
            </a:pPr>
            <a:endParaRPr lang="en-US" sz="1800" i="1" dirty="0"/>
          </a:p>
          <a:p>
            <a:pPr marL="455613" indent="-342900"/>
            <a:r>
              <a:rPr lang="en-US" sz="1800" dirty="0"/>
              <a:t>Consumed as whole “thing”</a:t>
            </a:r>
            <a:br>
              <a:rPr lang="en-US" sz="1800" dirty="0"/>
            </a:br>
            <a:endParaRPr lang="en-US" sz="1800" dirty="0"/>
          </a:p>
          <a:p>
            <a:pPr marL="455613" indent="-342900"/>
            <a:r>
              <a:rPr lang="en-US" sz="1800" dirty="0"/>
              <a:t>Purpose</a:t>
            </a:r>
          </a:p>
          <a:p>
            <a:pPr marL="732678" lvl="1" indent="-342900"/>
            <a:r>
              <a:rPr lang="en-US" sz="1400" dirty="0"/>
              <a:t>Cross Channel</a:t>
            </a:r>
          </a:p>
          <a:p>
            <a:pPr marL="732678" lvl="1" indent="-342900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Consumption (Target)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Page - </a:t>
            </a:r>
            <a:r>
              <a:rPr lang="en-US" sz="1400" i="1" dirty="0" err="1"/>
              <a:t>cq:Page</a:t>
            </a:r>
            <a:r>
              <a:rPr lang="en-US" sz="1400" dirty="0"/>
              <a:t> node structure</a:t>
            </a:r>
          </a:p>
          <a:p>
            <a:pPr marL="455613" indent="-342900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104758-8DBF-9046-B851-577FB4A7F5A2}"/>
              </a:ext>
            </a:extLst>
          </p:cNvPr>
          <p:cNvSpPr txBox="1">
            <a:spLocks/>
          </p:cNvSpPr>
          <p:nvPr/>
        </p:nvSpPr>
        <p:spPr>
          <a:xfrm>
            <a:off x="5682246" y="1143000"/>
            <a:ext cx="5377525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dirty="0"/>
              <a:t>Content Fragments</a:t>
            </a:r>
          </a:p>
          <a:p>
            <a:pPr marL="398463" indent="-285750"/>
            <a:r>
              <a:rPr lang="en-US" sz="1800" dirty="0"/>
              <a:t>Editorial / Semantic Copy</a:t>
            </a:r>
          </a:p>
          <a:p>
            <a:pPr marL="398463" indent="-285750"/>
            <a:r>
              <a:rPr lang="en-US" sz="1800" dirty="0"/>
              <a:t>Logical grouping of data</a:t>
            </a:r>
          </a:p>
          <a:p>
            <a:pPr marL="112713" indent="0">
              <a:buNone/>
            </a:pPr>
            <a:endParaRPr lang="en-US" sz="1800" dirty="0"/>
          </a:p>
          <a:p>
            <a:pPr marL="398463" indent="-285750"/>
            <a:r>
              <a:rPr lang="en-US" sz="1800" dirty="0"/>
              <a:t>Consumption based on use case</a:t>
            </a:r>
          </a:p>
          <a:p>
            <a:pPr marL="675528" lvl="1" indent="-285750"/>
            <a:r>
              <a:rPr lang="en-US" sz="1400" dirty="0"/>
              <a:t>As much or as little as desired</a:t>
            </a:r>
          </a:p>
          <a:p>
            <a:pPr marL="675528" lvl="1" indent="-285750"/>
            <a:endParaRPr lang="en-US" sz="1400" dirty="0"/>
          </a:p>
          <a:p>
            <a:pPr marL="398463" indent="-285750"/>
            <a:r>
              <a:rPr lang="en-US" sz="1800" dirty="0"/>
              <a:t>Purpose</a:t>
            </a:r>
          </a:p>
          <a:p>
            <a:pPr marL="675528" lvl="1" indent="-285750"/>
            <a:r>
              <a:rPr lang="en-US" sz="1400" dirty="0"/>
              <a:t>Site rendering</a:t>
            </a:r>
          </a:p>
          <a:p>
            <a:pPr marL="675528" lvl="1" indent="-285750"/>
            <a:r>
              <a:rPr lang="en-US" sz="1400" dirty="0"/>
              <a:t>API/JSON 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Assets - </a:t>
            </a:r>
            <a:r>
              <a:rPr lang="en-US" sz="1400" i="1" dirty="0" err="1"/>
              <a:t>cq:Asset</a:t>
            </a:r>
            <a:r>
              <a:rPr lang="en-US" sz="1400" dirty="0"/>
              <a:t> node structure</a:t>
            </a:r>
          </a:p>
          <a:p>
            <a:pPr marL="675528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367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6779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1680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Exporter - Advanced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Existing JSON Output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Component Model Update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Updated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04D2A-3082-AE4F-A48A-6426EEA0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65" y="1219199"/>
            <a:ext cx="5990240" cy="217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2F205-3528-864D-8ED5-B72899CB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3408817"/>
            <a:ext cx="5359236" cy="1875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9B27-755A-4848-BEC2-CC851626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7" y="3702268"/>
            <a:ext cx="5795554" cy="7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2669" y="1772830"/>
            <a:ext cx="2143487" cy="1126440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Bryan Stopp</a:t>
            </a:r>
          </a:p>
          <a:p>
            <a:pPr algn="ctr">
              <a:lnSpc>
                <a:spcPct val="12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stopp@adobe.com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Twitter: 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StoppThinking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41" y="276050"/>
            <a:ext cx="3563342" cy="20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0895" y="928766"/>
            <a:ext cx="8307034" cy="2012837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dirty="0">
                <a:latin typeface="Adobe Clean SemiLight"/>
                <a:cs typeface="Adobe Clean SemiLight"/>
              </a:rPr>
              <a:t>Summit 2018 GitHub Repo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latin typeface="Adobe Clean" panose="020B0503020404020204" pitchFamily="34" charset="0"/>
                <a:hlinkClick r:id="rId2"/>
              </a:rPr>
              <a:t>https://github.com/Adobe-Marketing-Cloud/Summit2018</a:t>
            </a:r>
            <a:endParaRPr lang="en-US" sz="2400" dirty="0">
              <a:latin typeface="Adobe Clean" panose="020B05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Adobe Clean SemiLight"/>
                <a:cs typeface="Adobe Clean SemiLight"/>
              </a:rPr>
              <a:t>Branch L724</a:t>
            </a:r>
          </a:p>
        </p:txBody>
      </p:sp>
    </p:spTree>
    <p:extLst>
      <p:ext uri="{BB962C8B-B14F-4D97-AF65-F5344CB8AC3E}">
        <p14:creationId xmlns:p14="http://schemas.microsoft.com/office/powerpoint/2010/main" val="13688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349675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12006-137A-DE44-A744-04080156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94209"/>
            <a:ext cx="4910614" cy="45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- Building Blocks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Specifies reusable structure and content</a:t>
            </a:r>
          </a:p>
          <a:p>
            <a:r>
              <a:rPr lang="en-US" sz="2800" dirty="0"/>
              <a:t>Automatic updates of referencing XF</a:t>
            </a:r>
          </a:p>
          <a:p>
            <a:r>
              <a:rPr lang="en-US" sz="2800" dirty="0"/>
              <a:t>Usable across XF (Local vs All)</a:t>
            </a:r>
          </a:p>
          <a:p>
            <a:r>
              <a:rPr lang="en-US" sz="2800" dirty="0"/>
              <a:t>Best Practices:</a:t>
            </a:r>
          </a:p>
          <a:p>
            <a:pPr lvl="1"/>
            <a:r>
              <a:rPr lang="en-US" sz="2400" dirty="0"/>
              <a:t>One XF Variation holds building block</a:t>
            </a:r>
          </a:p>
          <a:p>
            <a:pPr lvl="1"/>
            <a:r>
              <a:rPr lang="en-US" sz="2400" dirty="0"/>
              <a:t>All other XF consume building block</a:t>
            </a:r>
          </a:p>
          <a:p>
            <a:r>
              <a:rPr lang="en-US" sz="2800" dirty="0"/>
              <a:t>Inheritance can be canceled</a:t>
            </a:r>
          </a:p>
          <a:p>
            <a:pPr lvl="1"/>
            <a:r>
              <a:rPr lang="en-US" sz="2400" dirty="0"/>
              <a:t>Removes back-reference for updates</a:t>
            </a:r>
          </a:p>
          <a:p>
            <a:pPr lvl="1"/>
            <a:r>
              <a:rPr lang="en-US" sz="2400" dirty="0"/>
              <a:t>Cannot be undone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8CA89-590C-614E-A65F-7844791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65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12006-137A-DE44-A744-04080156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94209"/>
            <a:ext cx="4910614" cy="45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5518010" cy="5029200"/>
          </a:xfrm>
        </p:spPr>
        <p:txBody>
          <a:bodyPr>
            <a:normAutofit/>
          </a:bodyPr>
          <a:lstStyle/>
          <a:p>
            <a:r>
              <a:rPr lang="en-US" sz="3200" dirty="0"/>
              <a:t>Beta – Publish To Target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Displayed via reference</a:t>
            </a: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r>
              <a:rPr lang="en-US" sz="3200" dirty="0"/>
              <a:t>Social Posting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Publishes XF to </a:t>
            </a:r>
            <a:br>
              <a:rPr lang="en-US" sz="2800" dirty="0">
                <a:latin typeface="Adobe Clean Light" pitchFamily="34" charset="0"/>
              </a:rPr>
            </a:br>
            <a:r>
              <a:rPr lang="en-US" sz="2800" dirty="0">
                <a:latin typeface="Adobe Clean Light" pitchFamily="34" charset="0"/>
              </a:rPr>
              <a:t>Social platform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Cloud </a:t>
            </a:r>
            <a:r>
              <a:rPr lang="en-US" sz="2800" dirty="0" err="1">
                <a:latin typeface="Adobe Clean Light" pitchFamily="34" charset="0"/>
              </a:rPr>
              <a:t>Config</a:t>
            </a:r>
            <a:r>
              <a:rPr lang="en-US" sz="2800" dirty="0">
                <a:latin typeface="Adobe Clean Light" pitchFamily="34" charset="0"/>
              </a:rPr>
              <a:t>. Req.</a:t>
            </a: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805AF-A856-3045-8CE1-69569317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33" y="4459561"/>
            <a:ext cx="4345534" cy="108464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1EF4A7E-5FA4-5B44-997F-711D00A8DB5F}"/>
              </a:ext>
            </a:extLst>
          </p:cNvPr>
          <p:cNvSpPr txBox="1">
            <a:spLocks/>
          </p:cNvSpPr>
          <p:nvPr/>
        </p:nvSpPr>
        <p:spPr>
          <a:xfrm>
            <a:off x="6366095" y="1143000"/>
            <a:ext cx="5518010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in XF is not “on page” when consumed directly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Displayed via reference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JCR based searches will return 0 results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Crawlers will still function as expected</a:t>
            </a:r>
          </a:p>
          <a:p>
            <a:r>
              <a:rPr lang="en-US" sz="2800" dirty="0"/>
              <a:t>Referenced pages available on XF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9C2EA-0717-5541-A754-48B666D2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75" y="4131112"/>
            <a:ext cx="2050860" cy="174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793BC-C73E-E346-B20B-6E192F674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9" y="2349758"/>
            <a:ext cx="5448556" cy="13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68468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Model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Enabling Content Fragments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Assets Folder Configuration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Define Model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E1289-FF92-FC48-A91D-CDFBF635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03" y="1009023"/>
            <a:ext cx="4006402" cy="297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1D399-986E-344E-ACF1-FB4C26E8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6" y="3553952"/>
            <a:ext cx="4903770" cy="225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FFA97-C484-7C46-BD99-DF6BD4E0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56" y="2411604"/>
            <a:ext cx="1833647" cy="34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6B144C4F-E308-2442-B1AE-349BDF645916}" vid="{07ADB4E6-6F26-3E4C-926C-CF88B471E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441</Words>
  <Application>Microsoft Macintosh PowerPoint</Application>
  <PresentationFormat>Custom</PresentationFormat>
  <Paragraphs>134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Clean</vt:lpstr>
      <vt:lpstr>Adobe Clean Light</vt:lpstr>
      <vt:lpstr>Adobe Clean SemiLight</vt:lpstr>
      <vt:lpstr>Arial</vt:lpstr>
      <vt:lpstr>Calibri</vt:lpstr>
      <vt:lpstr>Helvetica Light</vt:lpstr>
      <vt:lpstr>Wingdings</vt:lpstr>
      <vt:lpstr>Adobe Master Widescreen 2015</vt:lpstr>
      <vt:lpstr>Headless Adobe Experience Manager – Beyond the Browser</vt:lpstr>
      <vt:lpstr>PowerPoint Presentation</vt:lpstr>
      <vt:lpstr>PowerPoint Presentation</vt:lpstr>
      <vt:lpstr>Experience Fragments (XF) - Activities</vt:lpstr>
      <vt:lpstr>Experience Fragments - Building Blocks</vt:lpstr>
      <vt:lpstr>Experience Fragments (XF) - Activities</vt:lpstr>
      <vt:lpstr>Experience Fragments  - Extra Info</vt:lpstr>
      <vt:lpstr>PowerPoint Presentation</vt:lpstr>
      <vt:lpstr>Content Fragment – Model Activities</vt:lpstr>
      <vt:lpstr>Content Fragment – Instance Activities</vt:lpstr>
      <vt:lpstr>Content Fragment – Authoring Activities</vt:lpstr>
      <vt:lpstr>Content Fragments  - Extra Info</vt:lpstr>
      <vt:lpstr>Experience Fragments vs. Content Fragments</vt:lpstr>
      <vt:lpstr>PowerPoint Presentation</vt:lpstr>
      <vt:lpstr>Component Exporter - Advanced Topics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Bryan Stopp</dc:creator>
  <cp:lastModifiedBy>Bryan Stopp</cp:lastModifiedBy>
  <cp:revision>45</cp:revision>
  <cp:lastPrinted>2016-01-12T18:28:12Z</cp:lastPrinted>
  <dcterms:created xsi:type="dcterms:W3CDTF">2018-02-20T19:02:10Z</dcterms:created>
  <dcterms:modified xsi:type="dcterms:W3CDTF">2018-02-27T21:55:07Z</dcterms:modified>
</cp:coreProperties>
</file>